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8" r:id="rId4"/>
    <p:sldId id="269" r:id="rId5"/>
    <p:sldId id="257" r:id="rId6"/>
    <p:sldId id="258" r:id="rId7"/>
    <p:sldId id="259" r:id="rId8"/>
    <p:sldId id="260" r:id="rId9"/>
    <p:sldId id="262" r:id="rId10"/>
    <p:sldId id="263" r:id="rId11"/>
    <p:sldId id="264" r:id="rId12"/>
    <p:sldId id="265" r:id="rId13"/>
    <p:sldId id="270" r:id="rId14"/>
    <p:sldId id="266" r:id="rId15"/>
    <p:sldId id="272"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3683F-E1CF-4551-B689-99B93EBC7F82}"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294541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3683F-E1CF-4551-B689-99B93EBC7F82}"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373368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3683F-E1CF-4551-B689-99B93EBC7F82}"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19914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10" name="Rectangle 14"/>
          <p:cNvSpPr>
            <a:spLocks noGrp="1" noChangeArrowheads="1"/>
          </p:cNvSpPr>
          <p:nvPr>
            <p:ph type="ctrTitle" sz="quarter"/>
          </p:nvPr>
        </p:nvSpPr>
        <p:spPr bwMode="auto">
          <a:xfrm>
            <a:off x="685800" y="1981200"/>
            <a:ext cx="7772400" cy="11430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000"/>
            </a:lvl1pPr>
          </a:lstStyle>
          <a:p>
            <a:r>
              <a:rPr lang="en-US"/>
              <a:t>Click to edit Master title style</a:t>
            </a:r>
          </a:p>
        </p:txBody>
      </p:sp>
      <p:sp>
        <p:nvSpPr>
          <p:cNvPr id="4111" name="Rectangle 15"/>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bwMode="auto">
          <a:xfrm>
            <a:off x="439738" y="5989638"/>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dirty="0">
                <a:solidFill>
                  <a:srgbClr val="000000"/>
                </a:solidFill>
                <a:latin typeface="Times New Roman" pitchFamily="18" charset="0"/>
                <a:cs typeface="+mn-cs"/>
              </a:defRPr>
            </a:lvl1pPr>
          </a:lstStyle>
          <a:p>
            <a:pPr fontAlgn="base">
              <a:spcBef>
                <a:spcPct val="0"/>
              </a:spcBef>
              <a:spcAft>
                <a:spcPct val="0"/>
              </a:spcAft>
              <a:defRPr/>
            </a:pPr>
            <a:endParaRPr lang="en-US"/>
          </a:p>
        </p:txBody>
      </p:sp>
      <p:sp>
        <p:nvSpPr>
          <p:cNvPr id="17" name="Rectangle 17"/>
          <p:cNvSpPr>
            <a:spLocks noGrp="1" noChangeArrowheads="1"/>
          </p:cNvSpPr>
          <p:nvPr>
            <p:ph type="ftr" sz="quarter" idx="11"/>
          </p:nvPr>
        </p:nvSpPr>
        <p:spPr bwMode="auto">
          <a:xfrm>
            <a:off x="3135313" y="60023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dirty="0">
                <a:solidFill>
                  <a:srgbClr val="000000"/>
                </a:solidFill>
                <a:latin typeface="Times New Roman" pitchFamily="18" charset="0"/>
                <a:cs typeface="+mn-cs"/>
              </a:defRPr>
            </a:lvl1pPr>
          </a:lstStyle>
          <a:p>
            <a:pPr fontAlgn="base">
              <a:spcBef>
                <a:spcPct val="0"/>
              </a:spcBef>
              <a:spcAft>
                <a:spcPct val="0"/>
              </a:spcAft>
              <a:defRPr/>
            </a:pPr>
            <a:r>
              <a:rPr lang="en-US"/>
              <a:t>1</a:t>
            </a:r>
          </a:p>
        </p:txBody>
      </p:sp>
      <p:sp>
        <p:nvSpPr>
          <p:cNvPr id="18" name="Rectangle 18"/>
          <p:cNvSpPr>
            <a:spLocks noGrp="1" noChangeArrowheads="1"/>
          </p:cNvSpPr>
          <p:nvPr>
            <p:ph type="sldNum" sz="quarter" idx="12"/>
          </p:nvPr>
        </p:nvSpPr>
        <p:spPr bwMode="auto">
          <a:xfrm>
            <a:off x="6800850" y="5978525"/>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rgbClr val="000000"/>
                </a:solidFill>
                <a:latin typeface="Times New Roman" pitchFamily="18" charset="0"/>
                <a:cs typeface="+mn-cs"/>
              </a:defRPr>
            </a:lvl1pPr>
          </a:lstStyle>
          <a:p>
            <a:pPr fontAlgn="base">
              <a:spcBef>
                <a:spcPct val="0"/>
              </a:spcBef>
              <a:spcAft>
                <a:spcPct val="0"/>
              </a:spcAft>
              <a:defRPr/>
            </a:pPr>
            <a:fld id="{61A00C80-2AC6-490E-B66E-8EF40D7292C9}"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35122116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33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6503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867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528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2601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366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845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3683F-E1CF-4551-B689-99B93EBC7F82}"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3564157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0421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509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866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3683F-E1CF-4551-B689-99B93EBC7F82}"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174977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3683F-E1CF-4551-B689-99B93EBC7F82}"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383833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3683F-E1CF-4551-B689-99B93EBC7F82}" type="datetimeFigureOut">
              <a:rPr lang="en-US" smtClean="0"/>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4258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3683F-E1CF-4551-B689-99B93EBC7F82}" type="datetimeFigureOut">
              <a:rPr lang="en-US" smtClean="0"/>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275773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3683F-E1CF-4551-B689-99B93EBC7F82}" type="datetimeFigureOut">
              <a:rPr lang="en-US" smtClean="0"/>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1214287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3683F-E1CF-4551-B689-99B93EBC7F82}"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26951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3683F-E1CF-4551-B689-99B93EBC7F82}"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15346-F42E-4554-B7B0-C90784C7C193}" type="slidenum">
              <a:rPr lang="en-US" smtClean="0"/>
              <a:t>‹#›</a:t>
            </a:fld>
            <a:endParaRPr lang="en-US"/>
          </a:p>
        </p:txBody>
      </p:sp>
    </p:spTree>
    <p:extLst>
      <p:ext uri="{BB962C8B-B14F-4D97-AF65-F5344CB8AC3E}">
        <p14:creationId xmlns:p14="http://schemas.microsoft.com/office/powerpoint/2010/main" val="334705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3683F-E1CF-4551-B689-99B93EBC7F82}"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15346-F42E-4554-B7B0-C90784C7C193}" type="slidenum">
              <a:rPr lang="en-US" smtClean="0"/>
              <a:t>‹#›</a:t>
            </a:fld>
            <a:endParaRPr lang="en-US"/>
          </a:p>
        </p:txBody>
      </p:sp>
    </p:spTree>
    <p:extLst>
      <p:ext uri="{BB962C8B-B14F-4D97-AF65-F5344CB8AC3E}">
        <p14:creationId xmlns:p14="http://schemas.microsoft.com/office/powerpoint/2010/main" val="74390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177800" y="230188"/>
            <a:ext cx="203200" cy="6503987"/>
            <a:chOff x="112" y="145"/>
            <a:chExt cx="128" cy="4097"/>
          </a:xfrm>
        </p:grpSpPr>
        <p:sp>
          <p:nvSpPr>
            <p:cNvPr id="3091"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sp>
          <p:nvSpPr>
            <p:cNvPr id="3092"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grpSp>
      <p:grpSp>
        <p:nvGrpSpPr>
          <p:cNvPr id="3075" name="Group 5"/>
          <p:cNvGrpSpPr>
            <a:grpSpLocks/>
          </p:cNvGrpSpPr>
          <p:nvPr/>
        </p:nvGrpSpPr>
        <p:grpSpPr bwMode="auto">
          <a:xfrm>
            <a:off x="8793163" y="220663"/>
            <a:ext cx="198437" cy="6408737"/>
            <a:chOff x="5539" y="139"/>
            <a:chExt cx="125" cy="4037"/>
          </a:xfrm>
        </p:grpSpPr>
        <p:sp>
          <p:nvSpPr>
            <p:cNvPr id="3089"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sp>
          <p:nvSpPr>
            <p:cNvPr id="3090"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grpSp>
      <p:grpSp>
        <p:nvGrpSpPr>
          <p:cNvPr id="3076" name="Group 8"/>
          <p:cNvGrpSpPr>
            <a:grpSpLocks/>
          </p:cNvGrpSpPr>
          <p:nvPr/>
        </p:nvGrpSpPr>
        <p:grpSpPr bwMode="auto">
          <a:xfrm>
            <a:off x="412750" y="6477000"/>
            <a:ext cx="8686800" cy="228600"/>
            <a:chOff x="260" y="4080"/>
            <a:chExt cx="5472" cy="144"/>
          </a:xfrm>
        </p:grpSpPr>
        <p:sp>
          <p:nvSpPr>
            <p:cNvPr id="3087"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sp>
          <p:nvSpPr>
            <p:cNvPr id="3088"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grpSp>
      <p:grpSp>
        <p:nvGrpSpPr>
          <p:cNvPr id="3077" name="Group 11"/>
          <p:cNvGrpSpPr>
            <a:grpSpLocks/>
          </p:cNvGrpSpPr>
          <p:nvPr/>
        </p:nvGrpSpPr>
        <p:grpSpPr bwMode="auto">
          <a:xfrm>
            <a:off x="76200" y="176213"/>
            <a:ext cx="8745538" cy="161925"/>
            <a:chOff x="48" y="111"/>
            <a:chExt cx="5509" cy="102"/>
          </a:xfrm>
        </p:grpSpPr>
        <p:sp>
          <p:nvSpPr>
            <p:cNvPr id="3085"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sp>
          <p:nvSpPr>
            <p:cNvPr id="3086"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grpSp>
      <p:grpSp>
        <p:nvGrpSpPr>
          <p:cNvPr id="3078" name="Group 14"/>
          <p:cNvGrpSpPr>
            <a:grpSpLocks/>
          </p:cNvGrpSpPr>
          <p:nvPr/>
        </p:nvGrpSpPr>
        <p:grpSpPr bwMode="auto">
          <a:xfrm>
            <a:off x="0" y="152400"/>
            <a:ext cx="8745538" cy="161925"/>
            <a:chOff x="45" y="111"/>
            <a:chExt cx="5509" cy="102"/>
          </a:xfrm>
        </p:grpSpPr>
        <p:sp>
          <p:nvSpPr>
            <p:cNvPr id="3083"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sp>
          <p:nvSpPr>
            <p:cNvPr id="3084"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cs typeface="Arial" charset="0"/>
              </a:endParaRPr>
            </a:p>
          </p:txBody>
        </p:sp>
      </p:grpSp>
      <p:pic>
        <p:nvPicPr>
          <p:cNvPr id="3079" name="Picture 22" descr="New BLF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4876800"/>
            <a:ext cx="2438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23"/>
          <p:cNvSpPr txBox="1">
            <a:spLocks noChangeArrowheads="1"/>
          </p:cNvSpPr>
          <p:nvPr userDrawn="1"/>
        </p:nvSpPr>
        <p:spPr bwMode="auto">
          <a:xfrm>
            <a:off x="838200" y="4572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defRPr/>
            </a:pPr>
            <a:endParaRPr lang="en-US" sz="2400" dirty="0" smtClean="0">
              <a:solidFill>
                <a:srgbClr val="000000"/>
              </a:solidFill>
              <a:latin typeface="Times New Roman" pitchFamily="18" charset="0"/>
            </a:endParaRPr>
          </a:p>
        </p:txBody>
      </p:sp>
      <p:sp>
        <p:nvSpPr>
          <p:cNvPr id="3081" name="Text Box 26"/>
          <p:cNvSpPr txBox="1">
            <a:spLocks noChangeArrowheads="1"/>
          </p:cNvSpPr>
          <p:nvPr userDrawn="1"/>
        </p:nvSpPr>
        <p:spPr bwMode="auto">
          <a:xfrm>
            <a:off x="990600" y="24384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defRPr/>
            </a:pPr>
            <a:endParaRPr lang="en-US" sz="2400" dirty="0" smtClean="0">
              <a:solidFill>
                <a:srgbClr val="000000"/>
              </a:solidFill>
              <a:latin typeface="Times New Roman" pitchFamily="18" charset="0"/>
            </a:endParaRPr>
          </a:p>
        </p:txBody>
      </p:sp>
      <p:sp>
        <p:nvSpPr>
          <p:cNvPr id="3082" name="Text Box 31"/>
          <p:cNvSpPr txBox="1">
            <a:spLocks noChangeArrowheads="1"/>
          </p:cNvSpPr>
          <p:nvPr userDrawn="1"/>
        </p:nvSpPr>
        <p:spPr bwMode="auto">
          <a:xfrm>
            <a:off x="762000" y="6172200"/>
            <a:ext cx="2057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defRPr/>
            </a:pPr>
            <a:r>
              <a:rPr lang="en-US" sz="800" i="1" dirty="0" smtClean="0">
                <a:solidFill>
                  <a:srgbClr val="000000"/>
                </a:solidFill>
                <a:latin typeface="Times New Roman" pitchFamily="18" charset="0"/>
              </a:rPr>
              <a:t>A business approach to legal service</a:t>
            </a:r>
            <a:r>
              <a:rPr lang="en-US" sz="800" i="1" baseline="30000" dirty="0" smtClean="0">
                <a:solidFill>
                  <a:srgbClr val="000000"/>
                </a:solidFill>
                <a:latin typeface="Times New Roman" pitchFamily="18" charset="0"/>
              </a:rPr>
              <a:t> tm</a:t>
            </a:r>
            <a:r>
              <a:rPr lang="en-US" sz="800" i="1" dirty="0" smtClean="0">
                <a:solidFill>
                  <a:srgbClr val="000000"/>
                </a:solidFill>
                <a:latin typeface="Times New Roman" pitchFamily="18" charset="0"/>
              </a:rPr>
              <a:t>.</a:t>
            </a:r>
          </a:p>
          <a:p>
            <a:pPr algn="ctr" eaLnBrk="1" fontAlgn="base" hangingPunct="1">
              <a:spcBef>
                <a:spcPct val="50000"/>
              </a:spcBef>
              <a:spcAft>
                <a:spcPct val="0"/>
              </a:spcAft>
              <a:defRPr/>
            </a:pPr>
            <a:r>
              <a:rPr lang="en-US" sz="800" i="1" dirty="0" smtClean="0">
                <a:solidFill>
                  <a:srgbClr val="000000"/>
                </a:solidFill>
                <a:latin typeface="Times New Roman" pitchFamily="18" charset="0"/>
              </a:rPr>
              <a:t>www.bernsteinlaw.com</a:t>
            </a:r>
          </a:p>
        </p:txBody>
      </p:sp>
    </p:spTree>
    <p:extLst>
      <p:ext uri="{BB962C8B-B14F-4D97-AF65-F5344CB8AC3E}">
        <p14:creationId xmlns:p14="http://schemas.microsoft.com/office/powerpoint/2010/main" val="242466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ahoma" charset="0"/>
        </a:defRPr>
      </a:lvl2pPr>
      <a:lvl3pPr algn="l" rtl="0" eaLnBrk="0" fontAlgn="base" hangingPunct="0">
        <a:spcBef>
          <a:spcPct val="0"/>
        </a:spcBef>
        <a:spcAft>
          <a:spcPct val="0"/>
        </a:spcAft>
        <a:defRPr sz="3600">
          <a:solidFill>
            <a:schemeClr val="tx1"/>
          </a:solidFill>
          <a:latin typeface="Tahoma" charset="0"/>
        </a:defRPr>
      </a:lvl3pPr>
      <a:lvl4pPr algn="l" rtl="0" eaLnBrk="0" fontAlgn="base" hangingPunct="0">
        <a:spcBef>
          <a:spcPct val="0"/>
        </a:spcBef>
        <a:spcAft>
          <a:spcPct val="0"/>
        </a:spcAft>
        <a:defRPr sz="3600">
          <a:solidFill>
            <a:schemeClr val="tx1"/>
          </a:solidFill>
          <a:latin typeface="Tahoma" charset="0"/>
        </a:defRPr>
      </a:lvl4pPr>
      <a:lvl5pPr algn="l" rtl="0" eaLnBrk="0" fontAlgn="base" hangingPunct="0">
        <a:spcBef>
          <a:spcPct val="0"/>
        </a:spcBef>
        <a:spcAft>
          <a:spcPct val="0"/>
        </a:spcAft>
        <a:defRPr sz="3600">
          <a:solidFill>
            <a:schemeClr val="tx1"/>
          </a:solidFill>
          <a:latin typeface="Tahoma" charset="0"/>
        </a:defRPr>
      </a:lvl5pPr>
      <a:lvl6pPr marL="457200" algn="l" rtl="0" fontAlgn="base">
        <a:spcBef>
          <a:spcPct val="0"/>
        </a:spcBef>
        <a:spcAft>
          <a:spcPct val="0"/>
        </a:spcAft>
        <a:defRPr sz="3600">
          <a:solidFill>
            <a:schemeClr val="tx1"/>
          </a:solidFill>
          <a:latin typeface="Tahoma" charset="0"/>
        </a:defRPr>
      </a:lvl6pPr>
      <a:lvl7pPr marL="914400" algn="l" rtl="0" fontAlgn="base">
        <a:spcBef>
          <a:spcPct val="0"/>
        </a:spcBef>
        <a:spcAft>
          <a:spcPct val="0"/>
        </a:spcAft>
        <a:defRPr sz="3600">
          <a:solidFill>
            <a:schemeClr val="tx1"/>
          </a:solidFill>
          <a:latin typeface="Tahoma" charset="0"/>
        </a:defRPr>
      </a:lvl7pPr>
      <a:lvl8pPr marL="1371600" algn="l" rtl="0" fontAlgn="base">
        <a:spcBef>
          <a:spcPct val="0"/>
        </a:spcBef>
        <a:spcAft>
          <a:spcPct val="0"/>
        </a:spcAft>
        <a:defRPr sz="3600">
          <a:solidFill>
            <a:schemeClr val="tx1"/>
          </a:solidFill>
          <a:latin typeface="Tahoma" charset="0"/>
        </a:defRPr>
      </a:lvl8pPr>
      <a:lvl9pPr marL="1828800" algn="l" rtl="0" fontAlgn="base">
        <a:spcBef>
          <a:spcPct val="0"/>
        </a:spcBef>
        <a:spcAft>
          <a:spcPct val="0"/>
        </a:spcAft>
        <a:defRPr sz="3600">
          <a:solidFill>
            <a:schemeClr val="tx1"/>
          </a:solidFill>
          <a:latin typeface="Tahoma"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cid:image001.jpg@01CE3B6B.1E144F30"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image001.jpg@01CE3A98.F6537E30" TargetMode="External"/><Relationship Id="rId7"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cid:image002.jpg@01CE3C11.997C3DD0"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cid:image001.jpg@01CE39F1.10543A20"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image001.jpg@01CE3B7E.9F1EB170"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cid:image001.jpg@01CE39F2.1A487C70"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8305800" cy="2285999"/>
          </a:xfrm>
        </p:spPr>
        <p:txBody>
          <a:bodyPr>
            <a:normAutofit/>
          </a:bodyPr>
          <a:lstStyle/>
          <a:p>
            <a:r>
              <a:rPr lang="en-US" i="1" dirty="0" smtClean="0">
                <a:effectLst>
                  <a:outerShdw blurRad="38100" dist="38100" dir="2700000" algn="tl">
                    <a:srgbClr val="000000">
                      <a:alpha val="43137"/>
                    </a:srgbClr>
                  </a:outerShdw>
                </a:effectLst>
              </a:rPr>
              <a:t>Being a Business Friendly Lawyer – Is This What Clients Really Want?</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048000"/>
            <a:ext cx="6400800" cy="2819400"/>
          </a:xfrm>
        </p:spPr>
        <p:txBody>
          <a:bodyPr>
            <a:normAutofit fontScale="70000" lnSpcReduction="20000"/>
          </a:bodyPr>
          <a:lstStyle/>
          <a:p>
            <a:r>
              <a:rPr lang="en-US" i="1" dirty="0" smtClean="0">
                <a:solidFill>
                  <a:schemeClr val="tx1"/>
                </a:solidFill>
              </a:rPr>
              <a:t>Moderator:</a:t>
            </a:r>
          </a:p>
          <a:p>
            <a:endParaRPr lang="en-US" sz="1100" i="1" dirty="0">
              <a:solidFill>
                <a:schemeClr val="tx1"/>
              </a:solidFill>
            </a:endParaRPr>
          </a:p>
          <a:p>
            <a:r>
              <a:rPr lang="en-US" dirty="0" smtClean="0">
                <a:solidFill>
                  <a:schemeClr val="tx1"/>
                </a:solidFill>
              </a:rPr>
              <a:t>Robert </a:t>
            </a:r>
            <a:r>
              <a:rPr lang="en-US" dirty="0" smtClean="0">
                <a:solidFill>
                  <a:schemeClr val="tx1"/>
                </a:solidFill>
              </a:rPr>
              <a:t>S. Bernstein</a:t>
            </a:r>
            <a:r>
              <a:rPr lang="en-US" dirty="0" smtClean="0">
                <a:solidFill>
                  <a:schemeClr val="tx1"/>
                </a:solidFill>
              </a:rPr>
              <a:t>,</a:t>
            </a:r>
          </a:p>
          <a:p>
            <a:r>
              <a:rPr lang="en-US" dirty="0">
                <a:solidFill>
                  <a:schemeClr val="tx1"/>
                </a:solidFill>
              </a:rPr>
              <a:t>Bernstein-</a:t>
            </a:r>
            <a:r>
              <a:rPr lang="en-US" dirty="0" err="1">
                <a:solidFill>
                  <a:schemeClr val="tx1"/>
                </a:solidFill>
              </a:rPr>
              <a:t>Burkley</a:t>
            </a:r>
            <a:r>
              <a:rPr lang="en-US" dirty="0">
                <a:solidFill>
                  <a:schemeClr val="tx1"/>
                </a:solidFill>
              </a:rPr>
              <a:t>, P.C</a:t>
            </a:r>
            <a:r>
              <a:rPr lang="en-US" dirty="0" smtClean="0">
                <a:solidFill>
                  <a:schemeClr val="tx1"/>
                </a:solidFill>
              </a:rPr>
              <a:t>.,</a:t>
            </a:r>
            <a:r>
              <a:rPr lang="en-US" dirty="0" smtClean="0">
                <a:solidFill>
                  <a:schemeClr val="tx1"/>
                </a:solidFill>
              </a:rPr>
              <a:t> </a:t>
            </a:r>
            <a:endParaRPr lang="en-US" sz="1400" dirty="0" smtClean="0">
              <a:solidFill>
                <a:schemeClr val="tx1"/>
              </a:solidFill>
            </a:endParaRPr>
          </a:p>
          <a:p>
            <a:endParaRPr lang="en-US" i="1" dirty="0" smtClean="0">
              <a:solidFill>
                <a:schemeClr val="tx1"/>
              </a:solidFill>
            </a:endParaRPr>
          </a:p>
          <a:p>
            <a:r>
              <a:rPr lang="en-US" i="1" dirty="0" smtClean="0">
                <a:solidFill>
                  <a:schemeClr val="tx1"/>
                </a:solidFill>
              </a:rPr>
              <a:t>Panelist</a:t>
            </a:r>
            <a:r>
              <a:rPr lang="en-US" i="1" dirty="0" smtClean="0">
                <a:solidFill>
                  <a:schemeClr val="tx1"/>
                </a:solidFill>
              </a:rPr>
              <a:t>:</a:t>
            </a:r>
          </a:p>
          <a:p>
            <a:endParaRPr lang="en-US" sz="1200" i="1" dirty="0" smtClean="0"/>
          </a:p>
          <a:p>
            <a:r>
              <a:rPr lang="en-US" dirty="0" smtClean="0">
                <a:solidFill>
                  <a:schemeClr val="tx1"/>
                </a:solidFill>
              </a:rPr>
              <a:t>Barry S. Marks, Esq.</a:t>
            </a:r>
          </a:p>
          <a:p>
            <a:r>
              <a:rPr lang="en-US" dirty="0" smtClean="0">
                <a:solidFill>
                  <a:schemeClr val="tx1"/>
                </a:solidFill>
              </a:rPr>
              <a:t>Marks &amp; Associates, P.C.</a:t>
            </a:r>
          </a:p>
          <a:p>
            <a:endParaRPr lang="en-US" i="1" dirty="0" smtClean="0">
              <a:solidFill>
                <a:schemeClr val="tx1"/>
              </a:solidFill>
            </a:endParaRPr>
          </a:p>
          <a:p>
            <a:endParaRPr lang="en-US" dirty="0"/>
          </a:p>
        </p:txBody>
      </p:sp>
      <p:pic>
        <p:nvPicPr>
          <p:cNvPr id="5" name="Picture 4" descr="0010046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458608"/>
            <a:ext cx="1143000" cy="1667328"/>
          </a:xfrm>
          <a:prstGeom prst="rect">
            <a:avLst/>
          </a:prstGeom>
          <a:noFill/>
          <a:ln>
            <a:noFill/>
          </a:ln>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6980" y="4458607"/>
            <a:ext cx="1256620" cy="1675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
          <p:cNvSpPr txBox="1">
            <a:spLocks noChangeArrowheads="1"/>
          </p:cNvSpPr>
          <p:nvPr/>
        </p:nvSpPr>
        <p:spPr bwMode="auto">
          <a:xfrm>
            <a:off x="763586" y="6200206"/>
            <a:ext cx="15224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n-lt"/>
              </a:rPr>
              <a:t>   Robert Bernstein</a:t>
            </a:r>
            <a:endParaRPr kumimoji="0" lang="en-US" sz="1200" b="0" i="0" u="none" strike="noStrike" kern="0" cap="none" spc="0" normalizeH="0" baseline="0" noProof="0" dirty="0">
              <a:ln>
                <a:noFill/>
              </a:ln>
              <a:solidFill>
                <a:prstClr val="black"/>
              </a:solidFill>
              <a:effectLst/>
              <a:uLnTx/>
              <a:uFillTx/>
              <a:latin typeface="+mn-lt"/>
            </a:endParaRPr>
          </a:p>
        </p:txBody>
      </p:sp>
      <p:sp>
        <p:nvSpPr>
          <p:cNvPr id="12" name="TextBox 1"/>
          <p:cNvSpPr txBox="1">
            <a:spLocks noChangeArrowheads="1"/>
          </p:cNvSpPr>
          <p:nvPr/>
        </p:nvSpPr>
        <p:spPr bwMode="auto">
          <a:xfrm>
            <a:off x="7075600" y="6200206"/>
            <a:ext cx="1230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200" kern="0" dirty="0" smtClean="0">
                <a:solidFill>
                  <a:prstClr val="black"/>
                </a:solidFill>
                <a:latin typeface="+mn-lt"/>
              </a:rPr>
              <a:t>  Barry Marks</a:t>
            </a:r>
            <a:endParaRPr kumimoji="0" lang="en-US" sz="1200" b="0" i="0" u="none" strike="noStrike" kern="0" cap="none" spc="0" normalizeH="0" baseline="0" noProof="0" dirty="0">
              <a:ln>
                <a:noFill/>
              </a:ln>
              <a:solidFill>
                <a:prstClr val="black"/>
              </a:solidFill>
              <a:effectLst/>
              <a:uLnTx/>
              <a:uFillTx/>
              <a:latin typeface="+mn-lt"/>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382" y="228600"/>
            <a:ext cx="20478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879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34" y="76200"/>
            <a:ext cx="8686800" cy="1477962"/>
          </a:xfrm>
        </p:spPr>
        <p:txBody>
          <a:bodyPr>
            <a:normAutofit/>
          </a:bodyPr>
          <a:lstStyle/>
          <a:p>
            <a:r>
              <a:rPr lang="en-US" sz="3800" b="1" dirty="0" smtClean="0">
                <a:solidFill>
                  <a:srgbClr val="C00000"/>
                </a:solidFill>
                <a:effectLst>
                  <a:outerShdw blurRad="38100" dist="38100" dir="2700000" algn="tl">
                    <a:srgbClr val="000000">
                      <a:alpha val="43137"/>
                    </a:srgbClr>
                  </a:outerShdw>
                </a:effectLst>
              </a:rPr>
              <a:t>Common Client Complaints –</a:t>
            </a:r>
            <a:br>
              <a:rPr lang="en-US" sz="3800" b="1" dirty="0" smtClean="0">
                <a:solidFill>
                  <a:srgbClr val="C00000"/>
                </a:solidFill>
                <a:effectLst>
                  <a:outerShdw blurRad="38100" dist="38100" dir="2700000" algn="tl">
                    <a:srgbClr val="000000">
                      <a:alpha val="43137"/>
                    </a:srgbClr>
                  </a:outerShdw>
                </a:effectLst>
              </a:rPr>
            </a:br>
            <a:r>
              <a:rPr lang="en-US" sz="3800" b="1" dirty="0" smtClean="0">
                <a:solidFill>
                  <a:srgbClr val="C00000"/>
                </a:solidFill>
                <a:effectLst>
                  <a:outerShdw blurRad="38100" dist="38100" dir="2700000" algn="tl">
                    <a:srgbClr val="000000">
                      <a:alpha val="43137"/>
                    </a:srgbClr>
                  </a:outerShdw>
                </a:effectLst>
              </a:rPr>
              <a:t>Refusal to Partner with In-House Counsel</a:t>
            </a:r>
            <a:endParaRPr lang="en-US" sz="3800" b="1" dirty="0">
              <a:solidFill>
                <a:srgbClr val="C00000"/>
              </a:solidFill>
              <a:effectLst>
                <a:outerShdw blurRad="38100" dist="38100" dir="2700000" algn="tl">
                  <a:srgbClr val="000000">
                    <a:alpha val="43137"/>
                  </a:srgbClr>
                </a:outerShdw>
              </a:effectLst>
            </a:endParaRPr>
          </a:p>
        </p:txBody>
      </p:sp>
      <p:sp>
        <p:nvSpPr>
          <p:cNvPr id="4" name="Content Placeholder 2"/>
          <p:cNvSpPr txBox="1">
            <a:spLocks/>
          </p:cNvSpPr>
          <p:nvPr/>
        </p:nvSpPr>
        <p:spPr>
          <a:xfrm>
            <a:off x="533400" y="1828801"/>
            <a:ext cx="3810000" cy="44293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r>
              <a:rPr lang="en-US" sz="2800" dirty="0" smtClean="0"/>
              <a:t>Don’t compete</a:t>
            </a:r>
          </a:p>
          <a:p>
            <a:pPr>
              <a:buClr>
                <a:srgbClr val="C00000"/>
              </a:buClr>
            </a:pPr>
            <a:r>
              <a:rPr lang="en-US" sz="2800" dirty="0" smtClean="0"/>
              <a:t>Limit contact with business personnel</a:t>
            </a:r>
          </a:p>
          <a:p>
            <a:pPr>
              <a:buClr>
                <a:srgbClr val="C00000"/>
              </a:buClr>
            </a:pPr>
            <a:r>
              <a:rPr lang="en-US" sz="2800" dirty="0" smtClean="0"/>
              <a:t>Educate in-house counsel</a:t>
            </a:r>
          </a:p>
          <a:p>
            <a:pPr>
              <a:buClr>
                <a:srgbClr val="C00000"/>
              </a:buClr>
            </a:pPr>
            <a:r>
              <a:rPr lang="en-US" sz="2800" dirty="0" smtClean="0"/>
              <a:t>Respect in-house counsel</a:t>
            </a:r>
          </a:p>
          <a:p>
            <a:pPr>
              <a:buClr>
                <a:srgbClr val="C00000"/>
              </a:buClr>
            </a:pPr>
            <a:r>
              <a:rPr lang="en-US" sz="2800" dirty="0" smtClean="0"/>
              <a:t>Be honest as to expectations</a:t>
            </a:r>
          </a:p>
        </p:txBody>
      </p:sp>
      <p:sp>
        <p:nvSpPr>
          <p:cNvPr id="5" name="Content Placeholder 3"/>
          <p:cNvSpPr>
            <a:spLocks noGrp="1"/>
          </p:cNvSpPr>
          <p:nvPr>
            <p:ph sz="half" idx="4294967295"/>
          </p:nvPr>
        </p:nvSpPr>
        <p:spPr>
          <a:xfrm>
            <a:off x="4572000" y="1828801"/>
            <a:ext cx="4267200" cy="3352800"/>
          </a:xfrm>
          <a:prstGeom prst="rect">
            <a:avLst/>
          </a:prstGeom>
        </p:spPr>
        <p:txBody>
          <a:bodyPr/>
          <a:lstStyle/>
          <a:p>
            <a:pPr>
              <a:buClr>
                <a:srgbClr val="C00000"/>
              </a:buClr>
            </a:pPr>
            <a:r>
              <a:rPr lang="en-US" sz="2800" dirty="0" smtClean="0"/>
              <a:t>Don’t embarrass counsel</a:t>
            </a:r>
          </a:p>
          <a:p>
            <a:pPr>
              <a:buClr>
                <a:srgbClr val="C00000"/>
              </a:buClr>
            </a:pPr>
            <a:r>
              <a:rPr lang="en-US" sz="2800" dirty="0" smtClean="0"/>
              <a:t>Keep counsel informed</a:t>
            </a:r>
          </a:p>
        </p:txBody>
      </p:sp>
      <p:pic>
        <p:nvPicPr>
          <p:cNvPr id="7" name="Picture 6" descr="Description: http://4.bp.blogspot.com/-k0tffjwcsE0/Tfb6LJUbOOI/AAAAAAAAABk/x-Hg1wTFPNM/s1600/Batman-and-Robin.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953000" y="3079845"/>
            <a:ext cx="3581400" cy="2819400"/>
          </a:xfrm>
          <a:prstGeom prst="rect">
            <a:avLst/>
          </a:prstGeom>
          <a:noFill/>
          <a:ln>
            <a:noFill/>
          </a:ln>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9886" y="6022795"/>
            <a:ext cx="1749425" cy="74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545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3962400"/>
          </a:xfrm>
        </p:spPr>
        <p:txBody>
          <a:bodyPr>
            <a:noAutofit/>
          </a:bodyPr>
          <a:lstStyle/>
          <a:p>
            <a:r>
              <a:rPr lang="en-US" sz="5400" b="1" dirty="0" smtClean="0">
                <a:solidFill>
                  <a:srgbClr val="C00000"/>
                </a:solidFill>
                <a:effectLst>
                  <a:outerShdw blurRad="38100" dist="38100" dir="2700000" algn="tl">
                    <a:srgbClr val="000000">
                      <a:alpha val="43137"/>
                    </a:srgbClr>
                  </a:outerShdw>
                </a:effectLst>
              </a:rPr>
              <a:t>What Clients Want is</a:t>
            </a:r>
            <a:r>
              <a:rPr lang="en-US" sz="5400" dirty="0" smtClean="0">
                <a:solidFill>
                  <a:srgbClr val="C00000"/>
                </a:solidFill>
                <a:effectLst>
                  <a:outerShdw blurRad="38100" dist="38100" dir="2700000" algn="tl">
                    <a:srgbClr val="000000">
                      <a:alpha val="43137"/>
                    </a:srgbClr>
                  </a:outerShdw>
                </a:effectLst>
              </a:rPr>
              <a:t/>
            </a:r>
            <a:br>
              <a:rPr lang="en-US" sz="5400" dirty="0" smtClean="0">
                <a:solidFill>
                  <a:srgbClr val="C00000"/>
                </a:solidFill>
                <a:effectLst>
                  <a:outerShdw blurRad="38100" dist="38100" dir="2700000" algn="tl">
                    <a:srgbClr val="000000">
                      <a:alpha val="43137"/>
                    </a:srgbClr>
                  </a:outerShdw>
                </a:effectLst>
              </a:rPr>
            </a:br>
            <a:r>
              <a:rPr lang="en-US" sz="5400" dirty="0" smtClean="0">
                <a:solidFill>
                  <a:srgbClr val="C00000"/>
                </a:solidFill>
                <a:effectLst>
                  <a:outerShdw blurRad="38100" dist="38100" dir="2700000" algn="tl">
                    <a:srgbClr val="000000">
                      <a:alpha val="43137"/>
                    </a:srgbClr>
                  </a:outerShdw>
                </a:effectLst>
              </a:rPr>
              <a:t> </a:t>
            </a:r>
            <a:r>
              <a:rPr lang="en-US" sz="5400" b="1" dirty="0" smtClean="0">
                <a:solidFill>
                  <a:srgbClr val="C00000"/>
                </a:solidFill>
                <a:effectLst>
                  <a:outerShdw blurRad="38100" dist="38100" dir="2700000" algn="tl">
                    <a:srgbClr val="000000">
                      <a:alpha val="43137"/>
                    </a:srgbClr>
                  </a:outerShdw>
                </a:effectLst>
              </a:rPr>
              <a:t>Business-Friendly Lawyering!</a:t>
            </a:r>
            <a:endParaRPr lang="en-US" sz="5400" b="1" dirty="0">
              <a:solidFill>
                <a:srgbClr val="C00000"/>
              </a:solidFill>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791200"/>
            <a:ext cx="20478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873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Words of Wisdom</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0" y="1524000"/>
            <a:ext cx="5486400" cy="4525963"/>
          </a:xfrm>
        </p:spPr>
        <p:txBody>
          <a:bodyPr>
            <a:normAutofit fontScale="85000" lnSpcReduction="20000"/>
          </a:bodyPr>
          <a:lstStyle/>
          <a:p>
            <a:pPr>
              <a:spcBef>
                <a:spcPts val="0"/>
              </a:spcBef>
              <a:buClr>
                <a:srgbClr val="C00000"/>
              </a:buClr>
            </a:pPr>
            <a:r>
              <a:rPr lang="en-US" sz="2800" i="1" dirty="0" smtClean="0">
                <a:effectLst/>
                <a:latin typeface="+mj-lt"/>
                <a:ea typeface="Calibri"/>
              </a:rPr>
              <a:t>Louis Brandeis</a:t>
            </a:r>
            <a:r>
              <a:rPr lang="en-US" sz="2800" dirty="0" smtClean="0">
                <a:effectLst/>
                <a:latin typeface="+mj-lt"/>
                <a:ea typeface="Calibri"/>
              </a:rPr>
              <a:t>:  "A lawyer who has not studied economics and sociology is very apt to become a public enemy."</a:t>
            </a:r>
          </a:p>
          <a:p>
            <a:pPr marL="0" marR="0" indent="0">
              <a:lnSpc>
                <a:spcPct val="115000"/>
              </a:lnSpc>
              <a:spcBef>
                <a:spcPts val="0"/>
              </a:spcBef>
              <a:spcAft>
                <a:spcPts val="0"/>
              </a:spcAft>
              <a:buNone/>
            </a:pPr>
            <a:r>
              <a:rPr lang="en-US" sz="2800" dirty="0" smtClean="0">
                <a:effectLst/>
                <a:latin typeface="+mj-lt"/>
                <a:ea typeface="Calibri"/>
                <a:cs typeface="Times New Roman"/>
              </a:rPr>
              <a:t>	</a:t>
            </a:r>
            <a:endParaRPr lang="en-US" sz="2800" dirty="0">
              <a:latin typeface="+mj-lt"/>
              <a:ea typeface="Calibri"/>
              <a:cs typeface="Times New Roman"/>
            </a:endParaRPr>
          </a:p>
          <a:p>
            <a:pPr>
              <a:lnSpc>
                <a:spcPct val="115000"/>
              </a:lnSpc>
              <a:spcBef>
                <a:spcPts val="0"/>
              </a:spcBef>
              <a:buClr>
                <a:srgbClr val="C00000"/>
              </a:buClr>
            </a:pPr>
            <a:r>
              <a:rPr lang="en-US" sz="2800" i="1" dirty="0" smtClean="0">
                <a:effectLst/>
                <a:latin typeface="+mj-lt"/>
                <a:ea typeface="Calibri"/>
                <a:cs typeface="Times New Roman"/>
              </a:rPr>
              <a:t>Abraham Lincoln</a:t>
            </a:r>
            <a:r>
              <a:rPr lang="en-US" sz="2800" dirty="0" smtClean="0">
                <a:effectLst/>
                <a:latin typeface="+mj-lt"/>
                <a:ea typeface="Calibri"/>
                <a:cs typeface="Times New Roman"/>
              </a:rPr>
              <a:t>:  "A lawyer's time and advice are his stock in trade."</a:t>
            </a:r>
            <a:endParaRPr lang="en-US" sz="2800" dirty="0">
              <a:latin typeface="+mj-lt"/>
              <a:ea typeface="Calibri"/>
              <a:cs typeface="Times New Roman"/>
            </a:endParaRPr>
          </a:p>
          <a:p>
            <a:pPr marL="0" marR="0" indent="0">
              <a:lnSpc>
                <a:spcPct val="115000"/>
              </a:lnSpc>
              <a:spcBef>
                <a:spcPts val="0"/>
              </a:spcBef>
              <a:spcAft>
                <a:spcPts val="0"/>
              </a:spcAft>
              <a:buNone/>
            </a:pPr>
            <a:r>
              <a:rPr lang="en-US" sz="2800" dirty="0" smtClean="0">
                <a:effectLst/>
                <a:latin typeface="+mj-lt"/>
                <a:ea typeface="Calibri"/>
                <a:cs typeface="Times New Roman"/>
              </a:rPr>
              <a:t> </a:t>
            </a:r>
            <a:endParaRPr lang="en-US" sz="2800" dirty="0">
              <a:latin typeface="+mj-lt"/>
              <a:ea typeface="Calibri"/>
              <a:cs typeface="Times New Roman"/>
            </a:endParaRPr>
          </a:p>
          <a:p>
            <a:pPr>
              <a:lnSpc>
                <a:spcPct val="115000"/>
              </a:lnSpc>
              <a:spcBef>
                <a:spcPts val="0"/>
              </a:spcBef>
              <a:buClr>
                <a:srgbClr val="C00000"/>
              </a:buClr>
            </a:pPr>
            <a:r>
              <a:rPr lang="en-US" sz="2800" i="1" dirty="0" smtClean="0">
                <a:effectLst/>
                <a:latin typeface="+mj-lt"/>
                <a:ea typeface="Calibri"/>
                <a:cs typeface="Times New Roman"/>
              </a:rPr>
              <a:t>Daniel Webster</a:t>
            </a:r>
            <a:r>
              <a:rPr lang="en-US" sz="2800" dirty="0" smtClean="0">
                <a:effectLst/>
                <a:latin typeface="+mj-lt"/>
                <a:ea typeface="Calibri"/>
                <a:cs typeface="Times New Roman"/>
              </a:rPr>
              <a:t>:  "Our profession is good if practiced in the spirit of it; it is damnable fraud and iniquity when its true spirit is supplied by a spirit of mischief-making and money-getting."</a:t>
            </a:r>
            <a:endParaRPr lang="en-US" sz="2800" dirty="0">
              <a:latin typeface="+mj-lt"/>
              <a:ea typeface="Calibri"/>
              <a:cs typeface="Times New Roman"/>
            </a:endParaRPr>
          </a:p>
          <a:p>
            <a:pPr marL="0" indent="0">
              <a:buNone/>
            </a:pPr>
            <a:endParaRPr lang="en-US" dirty="0"/>
          </a:p>
        </p:txBody>
      </p:sp>
      <p:pic>
        <p:nvPicPr>
          <p:cNvPr id="4" name="Picture 3" descr="C:\Users\t.phillips\AppData\Local\Microsoft\Windows\Temporary Internet Files\Content.Outlook\VJYUCJFQ\Brandei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76400"/>
            <a:ext cx="2743200" cy="3893866"/>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733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We Must Learn to:</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Clr>
                <a:srgbClr val="C00000"/>
              </a:buClr>
            </a:pPr>
            <a:r>
              <a:rPr lang="en-US" dirty="0" smtClean="0"/>
              <a:t>Facilitate deals </a:t>
            </a:r>
          </a:p>
          <a:p>
            <a:pPr lvl="1"/>
            <a:r>
              <a:rPr lang="en-US" sz="3200" dirty="0" smtClean="0"/>
              <a:t>Problem-spotting is worth a dollar, Problem solving? </a:t>
            </a:r>
            <a:r>
              <a:rPr lang="en-US" sz="3200" b="1" i="1" dirty="0" smtClean="0"/>
              <a:t>Ten!</a:t>
            </a:r>
            <a:endParaRPr lang="en-US" sz="3200" b="1" i="1" dirty="0" smtClean="0"/>
          </a:p>
          <a:p>
            <a:pPr>
              <a:buClr>
                <a:srgbClr val="C00000"/>
              </a:buClr>
            </a:pPr>
            <a:r>
              <a:rPr lang="en-US" dirty="0" smtClean="0"/>
              <a:t>Be in business </a:t>
            </a:r>
          </a:p>
          <a:p>
            <a:pPr lvl="1"/>
            <a:r>
              <a:rPr lang="en-US" sz="3200" dirty="0" smtClean="0"/>
              <a:t>But not in business for ourselves</a:t>
            </a:r>
          </a:p>
          <a:p>
            <a:pPr>
              <a:buClr>
                <a:srgbClr val="C00000"/>
              </a:buClr>
            </a:pPr>
            <a:r>
              <a:rPr lang="en-US" dirty="0" smtClean="0"/>
              <a:t>Partner with in-house counsel and clients to get deals done</a:t>
            </a:r>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65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sz="quarter"/>
          </p:nvPr>
        </p:nvSpPr>
        <p:spPr>
          <a:xfrm>
            <a:off x="685800" y="1981200"/>
            <a:ext cx="7772400" cy="129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000" dirty="0" smtClean="0">
                <a:solidFill>
                  <a:srgbClr val="C00000"/>
                </a:solidFill>
                <a:effectLst>
                  <a:outerShdw blurRad="38100" dist="38100" dir="2700000" algn="tl">
                    <a:srgbClr val="000000">
                      <a:alpha val="43137"/>
                    </a:srgbClr>
                  </a:outerShdw>
                </a:effectLst>
                <a:latin typeface="Calibri" pitchFamily="34" charset="0"/>
              </a:rPr>
              <a:t>  The only nationwide network of law firms</a:t>
            </a:r>
            <a:br>
              <a:rPr lang="en-US" sz="3000" dirty="0" smtClean="0">
                <a:solidFill>
                  <a:srgbClr val="C00000"/>
                </a:solidFill>
                <a:effectLst>
                  <a:outerShdw blurRad="38100" dist="38100" dir="2700000" algn="tl">
                    <a:srgbClr val="000000">
                      <a:alpha val="43137"/>
                    </a:srgbClr>
                  </a:outerShdw>
                </a:effectLst>
                <a:latin typeface="Calibri" pitchFamily="34" charset="0"/>
              </a:rPr>
            </a:br>
            <a:r>
              <a:rPr lang="en-US" sz="3000" dirty="0" smtClean="0">
                <a:solidFill>
                  <a:srgbClr val="C00000"/>
                </a:solidFill>
                <a:effectLst>
                  <a:outerShdw blurRad="38100" dist="38100" dir="2700000" algn="tl">
                    <a:srgbClr val="000000">
                      <a:alpha val="43137"/>
                    </a:srgbClr>
                  </a:outerShdw>
                </a:effectLst>
                <a:latin typeface="Calibri" pitchFamily="34" charset="0"/>
              </a:rPr>
              <a:t>specializing in lease enforcement and recovery</a:t>
            </a:r>
            <a:br>
              <a:rPr lang="en-US" sz="3000" dirty="0" smtClean="0">
                <a:solidFill>
                  <a:srgbClr val="C00000"/>
                </a:solidFill>
                <a:effectLst>
                  <a:outerShdw blurRad="38100" dist="38100" dir="2700000" algn="tl">
                    <a:srgbClr val="000000">
                      <a:alpha val="43137"/>
                    </a:srgbClr>
                  </a:outerShdw>
                </a:effectLst>
                <a:latin typeface="Calibri" pitchFamily="34" charset="0"/>
              </a:rPr>
            </a:br>
            <a:r>
              <a:rPr lang="en-US" sz="3000" dirty="0" smtClean="0">
                <a:latin typeface="Calibri" pitchFamily="34" charset="0"/>
              </a:rPr>
              <a:t> </a:t>
            </a:r>
          </a:p>
        </p:txBody>
      </p:sp>
      <p:sp>
        <p:nvSpPr>
          <p:cNvPr id="2" name="Subtitle 1"/>
          <p:cNvSpPr>
            <a:spLocks noGrp="1"/>
          </p:cNvSpPr>
          <p:nvPr>
            <p:ph type="subTitle" sz="quarter" idx="1"/>
          </p:nvPr>
        </p:nvSpPr>
        <p:spPr>
          <a:xfrm>
            <a:off x="1371600" y="3124200"/>
            <a:ext cx="6400800" cy="2667000"/>
          </a:xfrm>
        </p:spPr>
        <p:txBody>
          <a:bodyPr/>
          <a:lstStyle/>
          <a:p>
            <a:pPr>
              <a:defRPr/>
            </a:pPr>
            <a:r>
              <a:rPr lang="en-US" sz="2400" dirty="0" smtClean="0">
                <a:latin typeface="Calibri" pitchFamily="34" charset="0"/>
              </a:rPr>
              <a:t>Legal expertise</a:t>
            </a:r>
          </a:p>
          <a:p>
            <a:pPr>
              <a:defRPr/>
            </a:pPr>
            <a:r>
              <a:rPr lang="en-US" sz="2400" dirty="0" smtClean="0">
                <a:latin typeface="Calibri" pitchFamily="34" charset="0"/>
              </a:rPr>
              <a:t>Strategic locations</a:t>
            </a:r>
          </a:p>
          <a:p>
            <a:pPr>
              <a:defRPr/>
            </a:pPr>
            <a:r>
              <a:rPr lang="en-US" sz="2400" dirty="0">
                <a:latin typeface="Calibri" pitchFamily="34" charset="0"/>
              </a:rPr>
              <a:t>C</a:t>
            </a:r>
            <a:r>
              <a:rPr lang="en-US" sz="2400" dirty="0" smtClean="0">
                <a:latin typeface="Calibri" pitchFamily="34" charset="0"/>
              </a:rPr>
              <a:t>ost effective solutions</a:t>
            </a:r>
          </a:p>
          <a:p>
            <a:pPr>
              <a:defRPr/>
            </a:pPr>
            <a:endParaRPr lang="en-US" sz="1000" dirty="0" smtClean="0">
              <a:latin typeface="Calibri" pitchFamily="34" charset="0"/>
            </a:endParaRPr>
          </a:p>
          <a:p>
            <a:pPr>
              <a:defRPr/>
            </a:pPr>
            <a:r>
              <a:rPr lang="en-US" sz="2400" dirty="0" smtClean="0">
                <a:latin typeface="Calibri" pitchFamily="34" charset="0"/>
              </a:rPr>
              <a:t>Find out how LEAN can help </a:t>
            </a:r>
            <a:r>
              <a:rPr lang="en-US" sz="2400" u="sng" dirty="0" smtClean="0">
                <a:latin typeface="Calibri" pitchFamily="34" charset="0"/>
              </a:rPr>
              <a:t>your</a:t>
            </a:r>
            <a:r>
              <a:rPr lang="en-US" sz="2400" dirty="0" smtClean="0">
                <a:latin typeface="Calibri" pitchFamily="34" charset="0"/>
              </a:rPr>
              <a:t> bottom line.</a:t>
            </a:r>
          </a:p>
          <a:p>
            <a:pPr>
              <a:defRPr/>
            </a:pPr>
            <a:endParaRPr lang="en-US" sz="1000" dirty="0" smtClean="0">
              <a:solidFill>
                <a:schemeClr val="accent1">
                  <a:lumMod val="50000"/>
                </a:schemeClr>
              </a:solidFill>
              <a:latin typeface="Calibri" pitchFamily="34" charset="0"/>
            </a:endParaRPr>
          </a:p>
          <a:p>
            <a:pPr>
              <a:defRPr/>
            </a:pPr>
            <a:r>
              <a:rPr lang="en-US" sz="2400" dirty="0" smtClean="0">
                <a:solidFill>
                  <a:schemeClr val="accent1">
                    <a:lumMod val="75000"/>
                  </a:schemeClr>
                </a:solidFill>
                <a:latin typeface="Calibri" pitchFamily="34" charset="0"/>
              </a:rPr>
              <a:t>Call 877-LEASE-LAW for a complimentary referral</a:t>
            </a:r>
          </a:p>
          <a:p>
            <a:pPr>
              <a:defRPr/>
            </a:pPr>
            <a:r>
              <a:rPr lang="en-US" sz="2400" dirty="0">
                <a:solidFill>
                  <a:schemeClr val="accent1">
                    <a:lumMod val="75000"/>
                  </a:schemeClr>
                </a:solidFill>
                <a:latin typeface="Calibri" pitchFamily="34" charset="0"/>
              </a:rPr>
              <a:t>o</a:t>
            </a:r>
            <a:r>
              <a:rPr lang="en-US" sz="2400" dirty="0" smtClean="0">
                <a:solidFill>
                  <a:schemeClr val="accent1">
                    <a:lumMod val="75000"/>
                  </a:schemeClr>
                </a:solidFill>
                <a:latin typeface="Calibri" pitchFamily="34" charset="0"/>
              </a:rPr>
              <a:t>r visit us at www.leasecollect.org.</a:t>
            </a:r>
          </a:p>
          <a:p>
            <a:pPr>
              <a:defRPr/>
            </a:pPr>
            <a:endParaRPr lang="en-US" sz="2200" dirty="0" smtClean="0">
              <a:latin typeface="Calibri" pitchFamily="34" charset="0"/>
            </a:endParaRPr>
          </a:p>
          <a:p>
            <a:pPr>
              <a:defRPr/>
            </a:pPr>
            <a:r>
              <a:rPr lang="en-US" sz="2200" dirty="0" smtClean="0">
                <a:latin typeface="Calibri" pitchFamily="34" charset="0"/>
              </a:rPr>
              <a:t> </a:t>
            </a:r>
            <a:endParaRPr lang="en-US" sz="2200" dirty="0">
              <a:latin typeface="Calibri"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33400"/>
            <a:ext cx="2873672"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8254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Autofit/>
          </a:bodyPr>
          <a:lstStyle/>
          <a:p>
            <a:r>
              <a:rPr lang="en-US" sz="7200" b="1" dirty="0" smtClean="0">
                <a:solidFill>
                  <a:srgbClr val="C00000"/>
                </a:solidFill>
                <a:effectLst>
                  <a:outerShdw blurRad="38100" dist="38100" dir="2700000" algn="tl">
                    <a:srgbClr val="000000">
                      <a:alpha val="43137"/>
                    </a:srgbClr>
                  </a:outerShdw>
                </a:effectLst>
              </a:rPr>
              <a:t>Q &amp; A</a:t>
            </a:r>
            <a:r>
              <a:rPr lang="en-US" sz="7200" dirty="0" smtClean="0">
                <a:effectLst>
                  <a:outerShdw blurRad="38100" dist="38100" dir="2700000" algn="tl">
                    <a:srgbClr val="000000">
                      <a:alpha val="43137"/>
                    </a:srgbClr>
                  </a:outerShdw>
                </a:effectLst>
              </a:rPr>
              <a:t/>
            </a:r>
            <a:br>
              <a:rPr lang="en-US" sz="7200" dirty="0" smtClean="0">
                <a:effectLst>
                  <a:outerShdw blurRad="38100" dist="38100" dir="2700000" algn="tl">
                    <a:srgbClr val="000000">
                      <a:alpha val="43137"/>
                    </a:srgbClr>
                  </a:outerShdw>
                </a:effectLst>
              </a:rPr>
            </a:b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590800"/>
            <a:ext cx="8229600" cy="1371600"/>
          </a:xfrm>
        </p:spPr>
        <p:txBody>
          <a:bodyPr>
            <a:normAutofit/>
          </a:bodyPr>
          <a:lstStyle/>
          <a:p>
            <a:pPr marL="0" indent="0" algn="ctr">
              <a:buNone/>
            </a:pPr>
            <a:r>
              <a:rPr lang="en-US" sz="6600" dirty="0" smtClean="0"/>
              <a:t> </a:t>
            </a:r>
            <a:r>
              <a:rPr lang="en-US" sz="6600" i="1" dirty="0" smtClean="0"/>
              <a:t>Thank you!</a:t>
            </a:r>
            <a:endParaRPr lang="en-US" sz="6600"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867400"/>
            <a:ext cx="2057400" cy="877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487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100" b="1" dirty="0">
                <a:solidFill>
                  <a:srgbClr val="C00000"/>
                </a:solidFill>
                <a:effectLst>
                  <a:outerShdw blurRad="31750" dist="25400" dir="5400000" algn="tl" rotWithShape="0">
                    <a:srgbClr val="000000">
                      <a:alpha val="25000"/>
                    </a:srgbClr>
                  </a:outerShdw>
                </a:effectLst>
                <a:latin typeface="Lucida Sans Unicode"/>
              </a:rPr>
              <a:t>Robert S. Bernstein</a:t>
            </a:r>
            <a:endParaRPr lang="en-US" dirty="0"/>
          </a:p>
        </p:txBody>
      </p:sp>
      <p:sp>
        <p:nvSpPr>
          <p:cNvPr id="3" name="Content Placeholder 2"/>
          <p:cNvSpPr>
            <a:spLocks noGrp="1"/>
          </p:cNvSpPr>
          <p:nvPr>
            <p:ph idx="1"/>
          </p:nvPr>
        </p:nvSpPr>
        <p:spPr>
          <a:xfrm>
            <a:off x="457200" y="1600201"/>
            <a:ext cx="8229600" cy="4343400"/>
          </a:xfrm>
        </p:spPr>
        <p:txBody>
          <a:bodyPr>
            <a:normAutofit fontScale="70000" lnSpcReduction="20000"/>
          </a:bodyPr>
          <a:lstStyle/>
          <a:p>
            <a:pPr marL="109728" indent="0">
              <a:buNone/>
              <a:defRPr/>
            </a:pPr>
            <a:r>
              <a:rPr lang="en-US" dirty="0"/>
              <a:t>LEAN member Bob Bernstein, Managing Partner at Bernstein-</a:t>
            </a:r>
            <a:r>
              <a:rPr lang="en-US" dirty="0" err="1"/>
              <a:t>Burkley</a:t>
            </a:r>
            <a:r>
              <a:rPr lang="en-US" dirty="0"/>
              <a:t>, P.C.,  has volunteered to moderate the webinar discussion. </a:t>
            </a:r>
          </a:p>
          <a:p>
            <a:pPr marL="109728" indent="0">
              <a:buNone/>
              <a:defRPr/>
            </a:pPr>
            <a:endParaRPr lang="en-US" sz="1100" dirty="0"/>
          </a:p>
          <a:p>
            <a:pPr marL="109728" indent="0">
              <a:buNone/>
              <a:defRPr/>
            </a:pPr>
            <a:r>
              <a:rPr lang="en-US" dirty="0"/>
              <a:t>Bob is a qualified member of the panel of the e-discovery special masters for the Federal Court in the Western District of Pennsylvania and has been involved in and managed the review of a production of more than 8 million pages of documents, as well as having managed the autopsies of a number of bankrupt companies as plan administrator or commercial counsel. </a:t>
            </a:r>
          </a:p>
          <a:p>
            <a:pPr marL="109728" indent="0">
              <a:buNone/>
              <a:defRPr/>
            </a:pPr>
            <a:endParaRPr lang="en-US" sz="1400" dirty="0"/>
          </a:p>
          <a:p>
            <a:pPr marL="109728" indent="0">
              <a:buNone/>
              <a:defRPr/>
            </a:pPr>
            <a:r>
              <a:rPr lang="en-US" dirty="0"/>
              <a:t>While fulfilling his duties as managing partner of Bernstein-</a:t>
            </a:r>
            <a:r>
              <a:rPr lang="en-US" dirty="0" err="1"/>
              <a:t>Burkley</a:t>
            </a:r>
            <a:r>
              <a:rPr lang="en-US" dirty="0"/>
              <a:t>, P.C., Bernstein represents other businesses of all sizes and types in many areas of their operation, including representation in reorganization proceedings. He has extensive experience in credit recovery matters, including collection, secured transaction and mortgage foreclosure</a:t>
            </a:r>
            <a:r>
              <a:rPr lang="en-US" dirty="0" smtClean="0"/>
              <a:t>.</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80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100" b="1" dirty="0" smtClean="0">
                <a:solidFill>
                  <a:srgbClr val="C00000"/>
                </a:solidFill>
                <a:effectLst>
                  <a:outerShdw blurRad="31750" dist="25400" dir="5400000" algn="tl" rotWithShape="0">
                    <a:srgbClr val="000000">
                      <a:alpha val="25000"/>
                    </a:srgbClr>
                  </a:outerShdw>
                </a:effectLst>
                <a:latin typeface="Lucida Sans Unicode"/>
              </a:rPr>
              <a:t>Barry S. Marks</a:t>
            </a:r>
            <a:endParaRPr lang="en-US" dirty="0"/>
          </a:p>
        </p:txBody>
      </p:sp>
      <p:sp>
        <p:nvSpPr>
          <p:cNvPr id="3" name="Content Placeholder 2"/>
          <p:cNvSpPr>
            <a:spLocks noGrp="1"/>
          </p:cNvSpPr>
          <p:nvPr>
            <p:ph idx="1"/>
          </p:nvPr>
        </p:nvSpPr>
        <p:spPr>
          <a:xfrm>
            <a:off x="457200" y="1447800"/>
            <a:ext cx="8229600" cy="4343400"/>
          </a:xfrm>
        </p:spPr>
        <p:txBody>
          <a:bodyPr>
            <a:normAutofit fontScale="62500" lnSpcReduction="20000"/>
          </a:bodyPr>
          <a:lstStyle/>
          <a:p>
            <a:pPr marL="0" indent="0">
              <a:buNone/>
            </a:pPr>
            <a:r>
              <a:rPr lang="en-US" dirty="0">
                <a:latin typeface="Calibri" pitchFamily="34" charset="0"/>
              </a:rPr>
              <a:t>Barry </a:t>
            </a:r>
            <a:r>
              <a:rPr lang="en-US" dirty="0" smtClean="0">
                <a:latin typeface="Calibri" pitchFamily="34" charset="0"/>
              </a:rPr>
              <a:t>Marks</a:t>
            </a:r>
            <a:r>
              <a:rPr lang="en-US" dirty="0">
                <a:latin typeface="Calibri" pitchFamily="34" charset="0"/>
              </a:rPr>
              <a:t>, founding shareholder of Marks &amp; Associates, concentrates his practice in the areas of equipment leasing, commercial lending and finance and general business law. In addition to co-authoring multiple books and articles on leasing &amp; leasing law, he is frequently invited to speak on business and commercial law issues</a:t>
            </a:r>
            <a:r>
              <a:rPr lang="en-US" dirty="0" smtClean="0">
                <a:latin typeface="Calibri" pitchFamily="34" charset="0"/>
              </a:rPr>
              <a:t>.</a:t>
            </a:r>
            <a:r>
              <a:rPr lang="en-US" dirty="0">
                <a:latin typeface="Calibri" pitchFamily="34" charset="0"/>
              </a:rPr>
              <a:t/>
            </a:r>
            <a:br>
              <a:rPr lang="en-US" dirty="0">
                <a:latin typeface="Calibri" pitchFamily="34" charset="0"/>
              </a:rPr>
            </a:br>
            <a:endParaRPr lang="en-US" dirty="0">
              <a:latin typeface="Calibri" pitchFamily="34" charset="0"/>
            </a:endParaRPr>
          </a:p>
          <a:p>
            <a:pPr marL="0" indent="0">
              <a:buNone/>
            </a:pPr>
            <a:r>
              <a:rPr lang="en-US" dirty="0">
                <a:latin typeface="Calibri" pitchFamily="34" charset="0"/>
              </a:rPr>
              <a:t>Barry's professional honors &amp; activities include being listed in </a:t>
            </a:r>
            <a:r>
              <a:rPr lang="en-US" b="1" dirty="0">
                <a:latin typeface="Calibri" pitchFamily="34" charset="0"/>
              </a:rPr>
              <a:t>The Best Lawyers in America® since 2005,</a:t>
            </a:r>
            <a:r>
              <a:rPr lang="en-US" dirty="0">
                <a:latin typeface="Calibri" pitchFamily="34" charset="0"/>
              </a:rPr>
              <a:t> holding an </a:t>
            </a:r>
            <a:r>
              <a:rPr lang="en-US" b="1" dirty="0">
                <a:latin typeface="Calibri" pitchFamily="34" charset="0"/>
              </a:rPr>
              <a:t>AV Peer Review "Preeminent" Rating</a:t>
            </a:r>
            <a:r>
              <a:rPr lang="en-US" dirty="0">
                <a:latin typeface="Calibri" pitchFamily="34" charset="0"/>
              </a:rPr>
              <a:t> (highest possible rating in both Legal Ability and Ethical Standards by LexisNexis/Martindale-Hubbell) and being honored as an </a:t>
            </a:r>
            <a:r>
              <a:rPr lang="en-US" b="1" dirty="0">
                <a:latin typeface="Calibri" pitchFamily="34" charset="0"/>
              </a:rPr>
              <a:t>Alabama Super Lawyer</a:t>
            </a:r>
            <a:r>
              <a:rPr lang="en-US" dirty="0">
                <a:latin typeface="Calibri" pitchFamily="34" charset="0"/>
              </a:rPr>
              <a:t>. He is </a:t>
            </a:r>
            <a:r>
              <a:rPr lang="en-US" b="1" dirty="0">
                <a:latin typeface="Calibri" pitchFamily="34" charset="0"/>
              </a:rPr>
              <a:t>Director </a:t>
            </a:r>
            <a:r>
              <a:rPr lang="en-US" b="1" dirty="0" err="1">
                <a:latin typeface="Calibri" pitchFamily="34" charset="0"/>
              </a:rPr>
              <a:t>Emeritas</a:t>
            </a:r>
            <a:r>
              <a:rPr lang="en-US" b="1" dirty="0">
                <a:latin typeface="Calibri" pitchFamily="34" charset="0"/>
              </a:rPr>
              <a:t> - National Association of Equipment Leasing Brokers</a:t>
            </a:r>
            <a:r>
              <a:rPr lang="en-US" dirty="0">
                <a:latin typeface="Calibri" pitchFamily="34" charset="0"/>
              </a:rPr>
              <a:t>, sits on the </a:t>
            </a:r>
            <a:r>
              <a:rPr lang="en-US" b="1" dirty="0">
                <a:latin typeface="Calibri" pitchFamily="34" charset="0"/>
              </a:rPr>
              <a:t>Board of Editors - Journal of Equipment Lease and Financing</a:t>
            </a:r>
            <a:r>
              <a:rPr lang="en-US" dirty="0">
                <a:latin typeface="Calibri" pitchFamily="34" charset="0"/>
              </a:rPr>
              <a:t> and the </a:t>
            </a:r>
            <a:r>
              <a:rPr lang="en-US" b="1" dirty="0">
                <a:latin typeface="Calibri" pitchFamily="34" charset="0"/>
              </a:rPr>
              <a:t>Board of Editors - LJN</a:t>
            </a:r>
            <a:r>
              <a:rPr lang="en-US" dirty="0">
                <a:latin typeface="Calibri" pitchFamily="34" charset="0"/>
              </a:rPr>
              <a:t> (formerly Leader's Equipment Leasing Newsletter). Barry is a </a:t>
            </a:r>
            <a:r>
              <a:rPr lang="en-US" b="1" dirty="0">
                <a:latin typeface="Calibri" pitchFamily="34" charset="0"/>
              </a:rPr>
              <a:t>Certified Lease Professional</a:t>
            </a:r>
            <a:r>
              <a:rPr lang="en-US" dirty="0">
                <a:latin typeface="Calibri" pitchFamily="34" charset="0"/>
              </a:rPr>
              <a:t> and a Member of the following: </a:t>
            </a:r>
            <a:r>
              <a:rPr lang="en-US" b="1" dirty="0">
                <a:latin typeface="Calibri" pitchFamily="34" charset="0"/>
              </a:rPr>
              <a:t>Equipment Leasing and Finance Association</a:t>
            </a:r>
            <a:r>
              <a:rPr lang="en-US" dirty="0">
                <a:latin typeface="Calibri" pitchFamily="34" charset="0"/>
              </a:rPr>
              <a:t>, </a:t>
            </a:r>
            <a:r>
              <a:rPr lang="en-US" b="1" dirty="0">
                <a:latin typeface="Calibri" pitchFamily="34" charset="0"/>
              </a:rPr>
              <a:t>National Association of Equipment Leasing Brokers</a:t>
            </a:r>
            <a:r>
              <a:rPr lang="en-US" dirty="0">
                <a:latin typeface="Calibri" pitchFamily="34" charset="0"/>
              </a:rPr>
              <a:t>, </a:t>
            </a:r>
            <a:r>
              <a:rPr lang="en-US" b="1" dirty="0">
                <a:latin typeface="Calibri" pitchFamily="34" charset="0"/>
              </a:rPr>
              <a:t>American Bar Association</a:t>
            </a:r>
            <a:r>
              <a:rPr lang="en-US" dirty="0">
                <a:latin typeface="Calibri" pitchFamily="34" charset="0"/>
              </a:rPr>
              <a:t> and the </a:t>
            </a:r>
            <a:r>
              <a:rPr lang="en-US" b="1" dirty="0">
                <a:latin typeface="Calibri" pitchFamily="34" charset="0"/>
              </a:rPr>
              <a:t>Alabama State Bar</a:t>
            </a:r>
            <a:r>
              <a:rPr lang="en-US" dirty="0">
                <a:latin typeface="Calibri" pitchFamily="34" charset="0"/>
              </a:rPr>
              <a:t>.</a:t>
            </a:r>
          </a:p>
          <a:p>
            <a:endParaRPr lang="en-US" dirty="0">
              <a:latin typeface="Calibri"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21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Outside Counsel (As opposed to </a:t>
            </a:r>
            <a:r>
              <a:rPr lang="en-US" b="1" dirty="0" err="1" smtClean="0">
                <a:solidFill>
                  <a:srgbClr val="C00000"/>
                </a:solidFill>
                <a:effectLst>
                  <a:outerShdw blurRad="38100" dist="38100" dir="2700000" algn="tl">
                    <a:srgbClr val="000000">
                      <a:alpha val="43137"/>
                    </a:srgbClr>
                  </a:outerShdw>
                </a:effectLst>
              </a:rPr>
              <a:t>Inhouse</a:t>
            </a:r>
            <a:r>
              <a:rPr lang="en-US" b="1" dirty="0" smtClean="0">
                <a:solidFill>
                  <a:srgbClr val="C00000"/>
                </a:solidFill>
                <a:effectLst>
                  <a:outerShdw blurRad="38100" dist="38100" dir="2700000" algn="tl">
                    <a:srgbClr val="000000">
                      <a:alpha val="43137"/>
                    </a:srgbClr>
                  </a:outerShdw>
                </a:effectLst>
              </a:rPr>
              <a:t> Counsel) Perspective</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3673522"/>
            <a:ext cx="8229600" cy="685800"/>
          </a:xfrm>
        </p:spPr>
        <p:txBody>
          <a:bodyPr>
            <a:normAutofit/>
          </a:bodyPr>
          <a:lstStyle/>
          <a:p>
            <a:pPr marL="457200" lvl="1" indent="0">
              <a:buNone/>
            </a:pPr>
            <a:r>
              <a:rPr lang="en-US" dirty="0" smtClean="0"/>
              <a:t>The “Gunslinger”          </a:t>
            </a:r>
            <a:r>
              <a:rPr lang="en-US" dirty="0" err="1" smtClean="0"/>
              <a:t>vs</a:t>
            </a:r>
            <a:r>
              <a:rPr lang="en-US" dirty="0" smtClean="0"/>
              <a:t>             The “Chum”</a:t>
            </a:r>
          </a:p>
          <a:p>
            <a:pPr marL="0" indent="0">
              <a:buNone/>
            </a:pPr>
            <a:endParaRPr lang="en-US" sz="3600" dirty="0"/>
          </a:p>
        </p:txBody>
      </p:sp>
      <p:pic>
        <p:nvPicPr>
          <p:cNvPr id="5" name="Picture 4" descr="Description: http://3.bp.blogspot.com/-9fTMk1K_u0I/TrRb82Vii0I/AAAAAAAAGh4/lUOqPM4yJiE/s1600/outhouse-moon.jpg"/>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585936" y="1524000"/>
            <a:ext cx="1454150" cy="1976438"/>
          </a:xfrm>
          <a:prstGeom prst="rect">
            <a:avLst/>
          </a:prstGeom>
          <a:noFill/>
          <a:ln>
            <a:noFill/>
          </a:ln>
        </p:spPr>
      </p:pic>
      <p:pic>
        <p:nvPicPr>
          <p:cNvPr id="6" name="irc_mi" descr="http://images.moviepostershop.com/the-gunfighter-movie-poster-1950-1020200586.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4343400"/>
            <a:ext cx="1600200" cy="2314575"/>
          </a:xfrm>
          <a:prstGeom prst="rect">
            <a:avLst/>
          </a:prstGeom>
          <a:noFill/>
          <a:ln>
            <a:noFill/>
          </a:ln>
        </p:spPr>
      </p:pic>
      <p:pic>
        <p:nvPicPr>
          <p:cNvPr id="7" name="Picture 6" descr="http://thumbs.gograph.com/gg62712625.jpg"/>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257800" y="4328431"/>
            <a:ext cx="2289175" cy="1952625"/>
          </a:xfrm>
          <a:prstGeom prst="rect">
            <a:avLst/>
          </a:prstGeom>
          <a:noFill/>
          <a:ln>
            <a:noFill/>
          </a:ln>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5931579"/>
            <a:ext cx="1825625" cy="77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635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Common Client Complaints –       Failure to Communicate </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3712368"/>
            <a:ext cx="8229600" cy="2514600"/>
          </a:xfrm>
        </p:spPr>
        <p:txBody>
          <a:bodyPr>
            <a:noAutofit/>
          </a:bodyPr>
          <a:lstStyle/>
          <a:p>
            <a:pPr>
              <a:buClr>
                <a:srgbClr val="C00000"/>
              </a:buClr>
            </a:pPr>
            <a:r>
              <a:rPr lang="en-US" sz="2800" dirty="0" smtClean="0"/>
              <a:t>Poor responsiveness (the most frequent complaint)</a:t>
            </a:r>
          </a:p>
          <a:p>
            <a:pPr lvl="1"/>
            <a:r>
              <a:rPr lang="en-US" dirty="0" smtClean="0"/>
              <a:t>Returning calls and emails in a timely manner</a:t>
            </a:r>
          </a:p>
          <a:p>
            <a:pPr lvl="1"/>
            <a:r>
              <a:rPr lang="en-US" dirty="0" smtClean="0"/>
              <a:t>Failure to keep clients updated</a:t>
            </a:r>
          </a:p>
          <a:p>
            <a:pPr lvl="1"/>
            <a:r>
              <a:rPr lang="en-US" dirty="0" smtClean="0"/>
              <a:t>Surprising or confusing bills</a:t>
            </a:r>
          </a:p>
          <a:p>
            <a:pPr marL="0" indent="0">
              <a:buNone/>
            </a:pPr>
            <a:endParaRPr lang="en-US" sz="2800" dirty="0"/>
          </a:p>
        </p:txBody>
      </p:sp>
      <p:pic>
        <p:nvPicPr>
          <p:cNvPr id="5" name="Picture 4" descr="http://www.samefacts.com/wp-content/uploads/2012/12/cool-hand-luke-martin.jpg"/>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276600" y="1497842"/>
            <a:ext cx="2286000" cy="2057400"/>
          </a:xfrm>
          <a:prstGeom prst="rect">
            <a:avLst/>
          </a:prstGeom>
          <a:noFill/>
          <a:ln>
            <a:noFill/>
          </a:ln>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226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Common Client Complaints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Failure to Understand</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015319"/>
            <a:ext cx="4876800" cy="2895599"/>
          </a:xfrm>
        </p:spPr>
        <p:txBody>
          <a:bodyPr>
            <a:noAutofit/>
          </a:bodyPr>
          <a:lstStyle/>
          <a:p>
            <a:pPr>
              <a:buClr>
                <a:srgbClr val="C00000"/>
              </a:buClr>
            </a:pPr>
            <a:r>
              <a:rPr lang="en-US" sz="2800" dirty="0" smtClean="0"/>
              <a:t>Client business</a:t>
            </a:r>
          </a:p>
          <a:p>
            <a:pPr>
              <a:buClr>
                <a:srgbClr val="C00000"/>
              </a:buClr>
            </a:pPr>
            <a:r>
              <a:rPr lang="en-US" sz="2800" dirty="0" smtClean="0"/>
              <a:t>Client terminology</a:t>
            </a:r>
          </a:p>
          <a:p>
            <a:pPr>
              <a:buClr>
                <a:srgbClr val="C00000"/>
              </a:buClr>
            </a:pPr>
            <a:r>
              <a:rPr lang="en-US" sz="2800" dirty="0" smtClean="0"/>
              <a:t>Client priorities</a:t>
            </a:r>
          </a:p>
          <a:p>
            <a:pPr lvl="1"/>
            <a:r>
              <a:rPr lang="en-US" dirty="0" smtClean="0"/>
              <a:t>“Follow the dollars”</a:t>
            </a:r>
          </a:p>
          <a:p>
            <a:pPr lvl="1"/>
            <a:r>
              <a:rPr lang="en-US" dirty="0" smtClean="0"/>
              <a:t>Aversion to risk or cost</a:t>
            </a:r>
          </a:p>
          <a:p>
            <a:pPr marL="0" indent="0">
              <a:buNone/>
            </a:pPr>
            <a:endParaRPr lang="en-US" sz="2800" dirty="0"/>
          </a:p>
        </p:txBody>
      </p:sp>
      <p:pic>
        <p:nvPicPr>
          <p:cNvPr id="5" name="Picture 4" descr="C:\Users\t.phillips\AppData\Local\Microsoft\Windows\Temporary Internet Files\Content.Outlook\VJYUCJFQ\What we have here is failure to   .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8041" y="1981200"/>
            <a:ext cx="2927759" cy="2976880"/>
          </a:xfrm>
          <a:prstGeom prst="rect">
            <a:avLst/>
          </a:prstGeom>
          <a:noFill/>
          <a:ln>
            <a:no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918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Common Client Complaints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Fees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6324600" cy="4191000"/>
          </a:xfrm>
        </p:spPr>
        <p:txBody>
          <a:bodyPr>
            <a:normAutofit fontScale="85000" lnSpcReduction="20000"/>
          </a:bodyPr>
          <a:lstStyle/>
          <a:p>
            <a:pPr>
              <a:buClr>
                <a:srgbClr val="C00000"/>
              </a:buClr>
            </a:pPr>
            <a:r>
              <a:rPr lang="en-US" sz="3000" dirty="0" smtClean="0"/>
              <a:t>Surprising or confusing billing</a:t>
            </a:r>
          </a:p>
          <a:p>
            <a:pPr lvl="1"/>
            <a:r>
              <a:rPr lang="en-US" sz="3000" dirty="0" smtClean="0"/>
              <a:t>More common than amount of bill</a:t>
            </a:r>
          </a:p>
          <a:p>
            <a:pPr lvl="1"/>
            <a:r>
              <a:rPr lang="en-US" sz="3000" dirty="0" smtClean="0"/>
              <a:t>Facilitate reserves and budgets</a:t>
            </a:r>
          </a:p>
          <a:p>
            <a:pPr>
              <a:buClr>
                <a:srgbClr val="C00000"/>
              </a:buClr>
            </a:pPr>
            <a:r>
              <a:rPr lang="en-US" sz="3000" dirty="0" smtClean="0"/>
              <a:t>Lack of flexibility in billing</a:t>
            </a:r>
          </a:p>
          <a:p>
            <a:pPr lvl="1"/>
            <a:r>
              <a:rPr lang="en-US" sz="3000" dirty="0" smtClean="0"/>
              <a:t>Fixed vs. hourly fees</a:t>
            </a:r>
          </a:p>
          <a:p>
            <a:pPr lvl="1"/>
            <a:r>
              <a:rPr lang="en-US" sz="3000" dirty="0" smtClean="0"/>
              <a:t>Estimates, ceilings and floors</a:t>
            </a:r>
          </a:p>
          <a:p>
            <a:pPr lvl="1"/>
            <a:r>
              <a:rPr lang="en-US" sz="3000" dirty="0" smtClean="0"/>
              <a:t>Ethical concerns</a:t>
            </a:r>
          </a:p>
          <a:p>
            <a:pPr>
              <a:buClr>
                <a:srgbClr val="C00000"/>
              </a:buClr>
            </a:pPr>
            <a:r>
              <a:rPr lang="en-US" sz="3000" dirty="0" smtClean="0"/>
              <a:t>Unnecessary costs/disbursements</a:t>
            </a:r>
          </a:p>
          <a:p>
            <a:pPr lvl="1"/>
            <a:r>
              <a:rPr lang="en-US" sz="3000" dirty="0" smtClean="0"/>
              <a:t>Computer research (which cost?)</a:t>
            </a:r>
          </a:p>
          <a:p>
            <a:pPr lvl="1"/>
            <a:r>
              <a:rPr lang="en-US" sz="3000" dirty="0" smtClean="0"/>
              <a:t>Copies, courier service, long distance</a:t>
            </a:r>
          </a:p>
          <a:p>
            <a:pPr marL="0" indent="0">
              <a:buNone/>
            </a:pPr>
            <a:endParaRPr lang="en-US" dirty="0"/>
          </a:p>
        </p:txBody>
      </p:sp>
      <p:pic>
        <p:nvPicPr>
          <p:cNvPr id="5" name="Picture 4" descr="C:\Users\t.phillips\AppData\Local\Microsoft\Windows\Temporary Internet Files\Content.Outlook\VJYUCJFQ\following the dollars.jpg"/>
          <p:cNvPicPr/>
          <p:nvPr/>
        </p:nvPicPr>
        <p:blipFill>
          <a:blip r:embed="rId2">
            <a:extLst>
              <a:ext uri="{28A0092B-C50C-407E-A947-70E740481C1C}">
                <a14:useLocalDpi xmlns:a14="http://schemas.microsoft.com/office/drawing/2010/main" val="0"/>
              </a:ext>
            </a:extLst>
          </a:blip>
          <a:srcRect/>
          <a:stretch>
            <a:fillRect/>
          </a:stretch>
        </p:blipFill>
        <p:spPr bwMode="auto">
          <a:xfrm>
            <a:off x="6193971" y="2743200"/>
            <a:ext cx="2514600" cy="2117271"/>
          </a:xfrm>
          <a:prstGeom prst="rect">
            <a:avLst/>
          </a:prstGeom>
          <a:noFill/>
          <a:ln>
            <a:no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20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Common Client Complaints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Lack of Innovation and Experience</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2133362"/>
            <a:ext cx="5943600" cy="4525963"/>
          </a:xfrm>
        </p:spPr>
        <p:txBody>
          <a:bodyPr>
            <a:normAutofit/>
          </a:bodyPr>
          <a:lstStyle/>
          <a:p>
            <a:pPr>
              <a:buClr>
                <a:srgbClr val="C00000"/>
              </a:buClr>
            </a:pPr>
            <a:r>
              <a:rPr lang="en-US" sz="2800" dirty="0" smtClean="0"/>
              <a:t>Failure to facilitate transaction</a:t>
            </a:r>
          </a:p>
          <a:p>
            <a:pPr>
              <a:buClr>
                <a:srgbClr val="C00000"/>
              </a:buClr>
            </a:pPr>
            <a:r>
              <a:rPr lang="en-US" sz="2800" dirty="0" smtClean="0"/>
              <a:t>Adherence to form documents</a:t>
            </a:r>
          </a:p>
          <a:p>
            <a:pPr lvl="1"/>
            <a:r>
              <a:rPr lang="en-US" dirty="0" smtClean="0"/>
              <a:t>Legalese v. Plain English</a:t>
            </a:r>
          </a:p>
          <a:p>
            <a:pPr lvl="1"/>
            <a:r>
              <a:rPr lang="en-US" dirty="0" smtClean="0"/>
              <a:t>Unnecessary documentation</a:t>
            </a:r>
          </a:p>
          <a:p>
            <a:pPr>
              <a:buClr>
                <a:srgbClr val="C00000"/>
              </a:buClr>
            </a:pPr>
            <a:r>
              <a:rPr lang="en-US" sz="2800" dirty="0" smtClean="0"/>
              <a:t>Retain independence and objectivity</a:t>
            </a:r>
          </a:p>
          <a:p>
            <a:pPr lvl="1"/>
            <a:r>
              <a:rPr lang="en-US" dirty="0" smtClean="0"/>
              <a:t>Be honest about prospects</a:t>
            </a:r>
          </a:p>
          <a:p>
            <a:pPr lvl="1"/>
            <a:r>
              <a:rPr lang="en-US" dirty="0" smtClean="0"/>
              <a:t>Ethical issues</a:t>
            </a:r>
          </a:p>
          <a:p>
            <a:pPr marL="0" indent="0">
              <a:buNone/>
            </a:pPr>
            <a:endParaRPr lang="en-US" sz="2800" dirty="0"/>
          </a:p>
        </p:txBody>
      </p:sp>
      <p:pic>
        <p:nvPicPr>
          <p:cNvPr id="5" name="Picture 4" descr="http://mediadesignprod.com/images/Da-Vinci-Airplane.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943600" y="2286000"/>
            <a:ext cx="3044825" cy="2438400"/>
          </a:xfrm>
          <a:prstGeom prst="rect">
            <a:avLst/>
          </a:prstGeom>
          <a:noFill/>
          <a:ln>
            <a:noFill/>
          </a:ln>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2972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Common Client Complaints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Poor Business Sense</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2133600"/>
            <a:ext cx="6477000" cy="3733800"/>
          </a:xfrm>
        </p:spPr>
        <p:txBody>
          <a:bodyPr>
            <a:normAutofit/>
          </a:bodyPr>
          <a:lstStyle/>
          <a:p>
            <a:pPr>
              <a:buClr>
                <a:srgbClr val="C00000"/>
              </a:buClr>
            </a:pPr>
            <a:r>
              <a:rPr lang="en-US" sz="2800" dirty="0" smtClean="0"/>
              <a:t>Lack of timeliness, failure to:</a:t>
            </a:r>
          </a:p>
          <a:p>
            <a:pPr lvl="1"/>
            <a:r>
              <a:rPr lang="en-US" dirty="0" smtClean="0"/>
              <a:t>Set and meet deadlines</a:t>
            </a:r>
          </a:p>
          <a:p>
            <a:pPr lvl="1"/>
            <a:r>
              <a:rPr lang="en-US" dirty="0" smtClean="0"/>
              <a:t>Warn of delays</a:t>
            </a:r>
          </a:p>
          <a:p>
            <a:pPr lvl="1"/>
            <a:r>
              <a:rPr lang="en-US" dirty="0" smtClean="0"/>
              <a:t>Be time-sensitive</a:t>
            </a:r>
          </a:p>
          <a:p>
            <a:pPr>
              <a:buClr>
                <a:srgbClr val="C00000"/>
              </a:buClr>
            </a:pPr>
            <a:r>
              <a:rPr lang="en-US" sz="2800" dirty="0" smtClean="0"/>
              <a:t>Respect client policies and guidelines</a:t>
            </a:r>
          </a:p>
          <a:p>
            <a:pPr>
              <a:buClr>
                <a:srgbClr val="C00000"/>
              </a:buClr>
            </a:pPr>
            <a:r>
              <a:rPr lang="en-US" sz="2800" dirty="0" smtClean="0"/>
              <a:t>Don’t make enemies of client customers</a:t>
            </a:r>
          </a:p>
          <a:p>
            <a:pPr marL="0" indent="0">
              <a:buNone/>
            </a:pPr>
            <a:endParaRPr lang="en-US" sz="2800" dirty="0"/>
          </a:p>
        </p:txBody>
      </p:sp>
      <p:pic>
        <p:nvPicPr>
          <p:cNvPr id="5" name="Picture 4" descr="http://t3.gstatic.com/images?q=tbn:ANd9GcRYPedDa9HT6KkYUjGDfiCstPT81zJI6i98YR5l6rGMyVOFha5OQw"/>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553200" y="2244090"/>
            <a:ext cx="2133600" cy="2556510"/>
          </a:xfrm>
          <a:prstGeom prst="rect">
            <a:avLst/>
          </a:prstGeom>
          <a:noFill/>
          <a:ln>
            <a:noFill/>
          </a:ln>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791200"/>
            <a:ext cx="20542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343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on Frame">
  <a:themeElements>
    <a:clrScheme name="">
      <a:dk1>
        <a:srgbClr val="000000"/>
      </a:dk1>
      <a:lt1>
        <a:srgbClr val="FFFFFF"/>
      </a:lt1>
      <a:dk2>
        <a:srgbClr val="FFFFFF"/>
      </a:dk2>
      <a:lt2>
        <a:srgbClr val="808080"/>
      </a:lt2>
      <a:accent1>
        <a:srgbClr val="006699"/>
      </a:accent1>
      <a:accent2>
        <a:srgbClr val="0099CC"/>
      </a:accent2>
      <a:accent3>
        <a:srgbClr val="FFFFFF"/>
      </a:accent3>
      <a:accent4>
        <a:srgbClr val="000000"/>
      </a:accent4>
      <a:accent5>
        <a:srgbClr val="AAB8CA"/>
      </a:accent5>
      <a:accent6>
        <a:srgbClr val="008AB9"/>
      </a:accent6>
      <a:hlink>
        <a:srgbClr val="000000"/>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134</TotalTime>
  <Words>565</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1_Neon Frame</vt:lpstr>
      <vt:lpstr>Being a Business Friendly Lawyer – Is This What Clients Really Want?</vt:lpstr>
      <vt:lpstr>Robert S. Bernstein</vt:lpstr>
      <vt:lpstr>Barry S. Marks</vt:lpstr>
      <vt:lpstr>Outside Counsel (As opposed to Inhouse Counsel) Perspective</vt:lpstr>
      <vt:lpstr>Common Client Complaints –       Failure to Communicate </vt:lpstr>
      <vt:lpstr>Common Client Complaints – Failure to Understand</vt:lpstr>
      <vt:lpstr>Common Client Complaints – Fees</vt:lpstr>
      <vt:lpstr>Common Client Complaints – Lack of Innovation and Experience</vt:lpstr>
      <vt:lpstr>Common Client Complaints – Poor Business Sense</vt:lpstr>
      <vt:lpstr>Common Client Complaints – Refusal to Partner with In-House Counsel</vt:lpstr>
      <vt:lpstr>What Clients Want is  Business-Friendly Lawyering!</vt:lpstr>
      <vt:lpstr>Words of Wisdom</vt:lpstr>
      <vt:lpstr>We Must Learn to:</vt:lpstr>
      <vt:lpstr>  The only nationwide network of law firms specializing in lease enforcement and recovery  </vt:lpstr>
      <vt:lpstr>Q &amp; 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russ</cp:lastModifiedBy>
  <cp:revision>25</cp:revision>
  <dcterms:created xsi:type="dcterms:W3CDTF">2013-09-09T17:04:09Z</dcterms:created>
  <dcterms:modified xsi:type="dcterms:W3CDTF">2013-09-11T15:15:40Z</dcterms:modified>
</cp:coreProperties>
</file>